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5A0B0A-0F1F-4974-9514-6C9EEE12297F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22A4B9-030D-43BB-AF3A-77B3CA2270C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51000" y="246063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b="1" cap="all">
                <a:solidFill>
                  <a:schemeClr val="accent2">
                    <a:lumMod val="50000"/>
                  </a:schemeClr>
                </a:solidFill>
              </a:rPr>
              <a:t>КАКИЕ МОГУТ БЫТЬ ЗАБОЛЕВАНИЯ ПЕЧЕНИ?</a:t>
            </a:r>
            <a:endParaRPr lang="ru-RU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2374900" y="-564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pic>
        <p:nvPicPr>
          <p:cNvPr id="5" name="Picture 4" descr="https://cf2.ppt-online.org/files2/slide/c/cefvhJpdGyxbitZBSq1OVToj7WzPnwKYM0IrCUQDAl/slide-2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36675" y="452437"/>
            <a:ext cx="9753600" cy="5467351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Алкогольная болезнь печени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511300"/>
            <a:ext cx="4800600" cy="46656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Проявление хронического злоупотребления алкоголем. В результате развития болезни возможно возникновение цирроза, жировой дистрофии и гепатита печени. Существует также термин «индуцированное лекарством» («токсическое») заболевание печени. Используется для обозначения расстройств, вызванных различными лекарственными средствами.</a:t>
            </a:r>
            <a:endParaRPr/>
          </a:p>
        </p:txBody>
      </p:sp>
      <p:pic>
        <p:nvPicPr>
          <p:cNvPr id="6" name="Picture 2" descr="https://alkotraz.ru/wp-content/uploads/2017/02/4-12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6000" y="1333500"/>
            <a:ext cx="5804598" cy="4378326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yalkogolizm.ru/wp-content/uploads/2018/05/ostryy-i-hronicheskiy-alkogol-nyy-gepatit-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92300" y="0"/>
            <a:ext cx="8889999" cy="5978525"/>
          </a:xfrm>
          <a:prstGeom prst="rect">
            <a:avLst/>
          </a:prstGeom>
          <a:noFill/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1"/>
          <p:cNvSpPr/>
          <p:nvPr/>
        </p:nvSpPr>
        <p:spPr bwMode="auto">
          <a:xfrm>
            <a:off x="0" y="5841137"/>
            <a:ext cx="1233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111111"/>
                </a:solidFill>
                <a:latin typeface="-apple-system"/>
              </a:rPr>
              <a:t>Постоянная алкогольная интоксикация приводит к гепатозу и циррозу печени: гепатоциты гибнут, а пустоты на их месте замещаются рубцовой соединительной тканью.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111111"/>
                </a:solidFill>
                <a:latin typeface="-apple-system"/>
              </a:rPr>
              <a:t> Со временем это может приводить к печеночной недостаточности, а также к раку печени.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Ожирение печени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5486400" cy="4486275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/>
              <a:t>Другие названия: стеатоз печени, жировой гепатоз, жировая инфильтрация печени. Происходит, когда в печеночных клетках происходит накопление жира. Представляет собой обратимое состояние, при котором крупные вакуоли триглицеридного жира аккумулируются в клетках печени (или патологическое удержание жиров в клетке). </a:t>
            </a:r>
          </a:p>
          <a:p>
            <a:pPr algn="just">
              <a:defRPr/>
            </a:pPr>
            <a:r>
              <a:rPr lang="ru-RU"/>
              <a:t>Существует и неалкогольная жировая болезнь печени (НЖБП) — частный случай стеатогепатоза, возникающего у людей, не злоупотребляющих алкоголем. Он связан с инсулинорезистентностью и метаболическим синдромом.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s://avatars.mds.yandex.net/get-zen_doc/237236/pub_5da32a9dec575b696c7b3ac0_5da32ad7ddfef600adf86c42/scale_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484895" y="1690688"/>
            <a:ext cx="5583279" cy="3128963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Наследственные заболевания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473200"/>
            <a:ext cx="4864100" cy="4703763"/>
          </a:xfrm>
        </p:spPr>
        <p:txBody>
          <a:bodyPr/>
          <a:lstStyle/>
          <a:p>
            <a:pPr algn="just">
              <a:defRPr/>
            </a:pPr>
            <a:r>
              <a:rPr lang="ru-RU"/>
              <a:t>Гемохроматоз, генетически обусловленное заболевание, проявляется нарушением обмена железа с накоплением его в тканях и органах. Железо поглощается из пищи и чрезмерно аккумулируется в органах и тканях, в том числе и в печени.</a:t>
            </a:r>
            <a:endParaRPr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96000" y="1562100"/>
            <a:ext cx="5571046" cy="3702050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Наследственные заболевания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981199"/>
            <a:ext cx="5372100" cy="419576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/>
              <a:t>Существует также сложно диагностируемая наследственная болезнь Вильсона-Коновалова, характеризующиеся накоплением меди в печени и других органах. Также к повреждению печени могут привести клинические особенности дефицита альфа-1-антитрипсина и гемогенного типа II типа (болезнь Помпе)</a:t>
            </a:r>
            <a:endParaRPr/>
          </a:p>
        </p:txBody>
      </p:sp>
      <p:pic>
        <p:nvPicPr>
          <p:cNvPr id="6" name="Picture 2" descr="https://avatars.mds.yandex.net/get-pdb/1630242/e159316d-dbac-4b12-8fce-9297d8b9816d/s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40550" y="2326480"/>
            <a:ext cx="4673600" cy="3505199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Семейная амилоидная полинейропатия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587500"/>
            <a:ext cx="5918200" cy="48260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/>
              <a:t>Транстиретиновый амилоидоз (transthyretin amyloidosis, ATTR) — наследственное аутосомно-доминантное заболевание, проявления которого зависят от полиформизма гена транстиретина и включают поражение периферической нервной системы и внутренних органов, в том числе и печени. Трансплантация печени может быть эффективным вариантом лечения.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15087" y="1879600"/>
            <a:ext cx="4940362" cy="3282950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Синдром Жильберта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397000"/>
            <a:ext cx="6083300" cy="4779963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ru-RU"/>
              <a:t>У него существует огромное множество названий: идиопатическая неконъюгированная гипербилирубинемия, врожденная негемолитическая желтуха, простая семейная холемия, конституциональная гипербилирубинемия, доброкачественная гипербилирубинемия и др. Все это — генетическое нарушение метаболизма билирубина, выявляемое у небольшого процента населения, которое может вызвать умеренную желтуху. Заболевание длится на протяжении многих лет, чаще всего всю жизнь.</a:t>
            </a:r>
            <a:endParaRPr/>
          </a:p>
          <a:p>
            <a:pPr marL="0" indent="0"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Augustin Nicolas Gilbert (15 February 1858 – 4 March 1927) was a French physician. He is remembered for his description of a fairly common hereditary cause of increased bilirubin. Today this disorder is known as Gilbert's syndrome and is believed to be caused by a deficiency of the enzyme glucuronosyltransferase. Любовные Романы, Здоровье От Природы, Здоровье И Благополучие, Знаменитост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159750" y="1274762"/>
            <a:ext cx="2889250" cy="3852336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Опухоли печени, или метастазы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587500"/>
            <a:ext cx="6007100" cy="45894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Проявляется чаще всего как гепатоцеллюлярная карцинома (печеночно-клеточный рак) или холангиокарцинома (рак желчных путей). Существуют и более редкие формы, которые включают ангиосаркому и гемангиосаркому печени. Многие злокачественные опухоли печени являются вторичными, так как метастазируются от первичных злокачественных опухолей в желудочно-кишечном тракте и других органах, таких как почки или легкие. У больных раком печени пятилетняя выживаемость составляет порядка 20%.</a:t>
            </a:r>
            <a:endParaRPr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7888" y="2247900"/>
            <a:ext cx="4921955" cy="2768600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Фиброз и цирроз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549400"/>
            <a:ext cx="5727700" cy="46275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Фиброз — образование фиброзной ткани, то есть рубцов, на месте клеток печени, умерших из-за таких причин, как вирусный гепатит или чрезмерное потребление алкоголя.</a:t>
            </a:r>
            <a:endParaRPr/>
          </a:p>
          <a:p>
            <a:pPr algn="just">
              <a:defRPr/>
            </a:pPr>
            <a:r>
              <a:rPr lang="ru-RU"/>
              <a:t>При циррозе процесс необратим. В конечном счете печень перестает нормально функционировать, выполнять свои прямые обязанности, съеживается и перестает работать вообще. Поддерживать стабильное состояние больному помогает медикаментозное лечение и диета (стол №5).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4" descr="https://cf2.ppt-online.org/files2/slide/q/QFHYWylLd5C01gTzPrGxX9wAnmJMsqtb4DUEK7kfih/slide-2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565900" y="1409700"/>
            <a:ext cx="5663108" cy="4241800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31432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/>
              <a:t>Печень — самый крупный непарный орган человеческого организма. Анатомически состоит из двух долей. Правая доля больше — она занимает примерно 60% от всего объема органа.</a:t>
            </a:r>
            <a:endParaRPr/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06600" y="1834445"/>
            <a:ext cx="8940800" cy="502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Основные причины, которые приводят к циррозу печени: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66899"/>
            <a:ext cx="6604000" cy="4310063"/>
          </a:xfrm>
        </p:spPr>
        <p:txBody>
          <a:bodyPr/>
          <a:lstStyle/>
          <a:p>
            <a:pPr>
              <a:defRPr/>
            </a:pPr>
            <a:r>
              <a:rPr lang="ru-RU"/>
              <a:t>хронический алкоголизм;</a:t>
            </a:r>
            <a:endParaRPr/>
          </a:p>
          <a:p>
            <a:pPr>
              <a:defRPr/>
            </a:pPr>
            <a:r>
              <a:rPr lang="ru-RU"/>
              <a:t>вирусные гепатиты В, С, D;</a:t>
            </a:r>
            <a:endParaRPr/>
          </a:p>
          <a:p>
            <a:pPr>
              <a:defRPr/>
            </a:pPr>
            <a:r>
              <a:rPr lang="ru-RU"/>
              <a:t>нарушения обмена веществ и некоторые наследственные заболевания;</a:t>
            </a:r>
            <a:endParaRPr/>
          </a:p>
          <a:p>
            <a:pPr>
              <a:defRPr/>
            </a:pPr>
            <a:r>
              <a:rPr lang="ru-RU"/>
              <a:t>действие некоторых токсинов и лекарственных препаратов;</a:t>
            </a:r>
            <a:endParaRPr/>
          </a:p>
          <a:p>
            <a:pPr>
              <a:defRPr/>
            </a:pPr>
            <a:r>
              <a:rPr lang="ru-RU"/>
              <a:t>заболевания желчевыводящих путей и паразиты.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s://avatars.mds.yandex.net/get-zen_doc/163385/pub_5ac294498139ba60f5474104_5ac29bcd8139ba60f547415c/scale_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97700" y="1720850"/>
            <a:ext cx="4229100" cy="4229100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Клеточная терапия цирроза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19100" y="1409700"/>
            <a:ext cx="10934700" cy="5448300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/>
              <a:t>Внутривенная инъекция стволовых клеток была предложена сравнительно недавно и на сегодняшний день стала наиболее перспективной терапией для заболеваний печени.</a:t>
            </a:r>
            <a:endParaRPr/>
          </a:p>
          <a:p>
            <a:pPr algn="ctr">
              <a:defRPr/>
            </a:pPr>
            <a:r>
              <a:rPr lang="ru-RU"/>
              <a:t>Многочисленные исследования продемонстрировали, что мезенхимальные стволовые клетки способны к дифференциации в функциональные клетки печени — гепатоциты. После чего пораженная паренхима печени регенерируется за счет замещения больных клеток здоровыми.</a:t>
            </a:r>
            <a:endParaRPr/>
          </a:p>
          <a:p>
            <a:pPr algn="ctr">
              <a:defRPr/>
            </a:pPr>
            <a:r>
              <a:rPr lang="ru-RU"/>
              <a:t>На данный момент во многих странах уже существуют специализированные клиники по лечению стволовыми клетками, поэтому самая важная вещь в клеточной терапии цирроза — как можно раньше начать лечение, так как это дает больше шансов на восстановление ткани печени. Лечение цирроза печени стволовыми клетками основано на их уникальном свойстве — способности заменить поврежденные клетки тканей.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Первичный билиарный цирроз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4835525"/>
            <a:ext cx="12280900" cy="2024063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/>
              <a:t>Является серьезным аутоиммунным заболеванием желчных капилляров, вызванным разрушением мелких внутрипеченочных желчных канальцев. Имеет целый ряд осложнений, таких как остеопороз, нарушения моторики пищевода, стеаторея (повышенное выведение жиров из организма с калом), гипотиреоидизм.</a:t>
            </a:r>
            <a:endParaRPr/>
          </a:p>
          <a:p>
            <a:pPr marL="0" indent="0"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s://okeydoc.ru/wp-content/uploads/2017/11/1486967591_pervichnyj-biliarnyj-cirroz-1-728x28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89074" y="1266824"/>
            <a:ext cx="9090025" cy="3496163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Первичный склерозирующий холанги</a:t>
            </a:r>
            <a:r>
              <a:rPr lang="ru-RU" b="1"/>
              <a:t>т</a:t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-1" y="5575299"/>
            <a:ext cx="12044871" cy="4229101"/>
          </a:xfrm>
        </p:spPr>
        <p:txBody>
          <a:bodyPr/>
          <a:lstStyle/>
          <a:p>
            <a:pPr algn="just">
              <a:defRPr/>
            </a:pPr>
            <a:r>
              <a:rPr lang="ru-RU"/>
              <a:t>Это серьезное хроническое воспалительное заболевание желчного протока, которое считается аутоиммунным по происхождению. В исходе развивается билиарный цирроз.</a:t>
            </a:r>
            <a:endParaRPr/>
          </a:p>
        </p:txBody>
      </p:sp>
      <p:pic>
        <p:nvPicPr>
          <p:cNvPr id="6" name="Picture 2" descr="https://pechen.infox.ru/wp-content/uploads/2019/10/vospalenie-zhelchnogo-protoka-1024x41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91525" y="1460499"/>
            <a:ext cx="9357113" cy="3746501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Фасциолез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4267200" cy="4486275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/>
              <a:t>Паразитарная инвазия, вызываемая в основном фасциолой обыкновенной (Fasciola hepatica) или гигантской двуусткой (F. gigantica). Порой даже врачи часто путают его с острым вирусным гепатитом. Фасциолезнаиболее распространен в странах Азии, Африки и Латинской Америки.</a:t>
            </a:r>
            <a:endParaRPr/>
          </a:p>
        </p:txBody>
      </p:sp>
      <p:pic>
        <p:nvPicPr>
          <p:cNvPr id="6" name="Picture 2" descr="https://agronomu.com/media/res/8/8/0/1/8/88018.p7bwk0.79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07579" y="1816099"/>
            <a:ext cx="5998646" cy="3781425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5200" y="5229225"/>
            <a:ext cx="105156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/>
              <a:t>Практически все злокачественные новообразования метастазируют именно в печень. Рак толстой кишки (колоректальный рак) делает это в 50% случаев. В 30% случаев здесь возникают метастатические поражения при меланоме и раке молочной железы.</a:t>
            </a:r>
            <a:br>
              <a:rPr lang="ru-RU" sz="2800"/>
            </a:br>
            <a:endParaRPr lang="ru-RU" sz="2800"/>
          </a:p>
        </p:txBody>
      </p:sp>
      <p:pic>
        <p:nvPicPr>
          <p:cNvPr id="5" name="Picture 2" descr="https://slide-share.ru/slide/6605699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38400" y="0"/>
            <a:ext cx="6426200" cy="4449391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31900" y="365124"/>
            <a:ext cx="10515600" cy="132556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/>
              <a:t>Опухоли  сами по себе не болят, а просто используют ресурс здоровых тканей. Пораженная опухолью печень может вообще не подавать сигналов до тех пор, пока заболевание не затронет более половины органа – а это III-IV стадия: 58% первичных опухолей печени выявляются в России в состоянии запущенного процесса</a:t>
            </a:r>
            <a:endParaRPr/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101600" y="6027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111111"/>
                </a:solidFill>
                <a:latin typeface="+mj-lt"/>
              </a:rPr>
              <a:t>УЗИ и даже КТ могут пропустить узел в печени, если он еще совсем маленький, и не в 100% случаев такие исследования дают понять точный размер, очертания и природу очага.</a:t>
            </a:r>
            <a:endParaRPr lang="ru-RU" sz="2400">
              <a:latin typeface="+mj-lt"/>
            </a:endParaRPr>
          </a:p>
        </p:txBody>
      </p:sp>
      <p:pic>
        <p:nvPicPr>
          <p:cNvPr id="6" name="Picture 2" descr="https://hepatolog.info/wp-content/uploads/2017/08/uzi-pri-cirroz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13100" y="2303095"/>
            <a:ext cx="6223000" cy="3111500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«Золотой стандарт»</a:t>
            </a:r>
            <a:br>
              <a:rPr lang="ru-RU" b="1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 МРТ с использованием гепатотропных контрастных веществ (Примовист)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84375" y="1924050"/>
            <a:ext cx="8223250" cy="4933950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77875" y="-9207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Фиброэластометрия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3878262"/>
            <a:ext cx="123444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r>
              <a:rPr lang="ru-RU"/>
              <a:t>Фиброэластометрия (фибросканирование печени) внешне схожа с УЗИ. Между ребер пациента устанавливают специальный датчик, который генерирует электромагнитные волны. Отражаются от здоровых участков печени и больных, фиброзных, они по-разному — из-за разной плотности тканей. Поэтому эластометрию еще иногда называют измерением жесткости печени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://www.bakuclinic.az/wp-content/uploads/2017/06/fibroskan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94100" y="1028846"/>
            <a:ext cx="4870450" cy="3248939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Как сберечь печень?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673100" y="1396137"/>
            <a:ext cx="1104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111111"/>
                </a:solidFill>
                <a:latin typeface="+mj-lt"/>
                <a:cs typeface="Times New Roman"/>
              </a:rPr>
              <a:t>1.«Не злоупотреблять алкоголем».</a:t>
            </a:r>
            <a:endParaRPr/>
          </a:p>
          <a:p>
            <a:pPr>
              <a:defRPr/>
            </a:pPr>
            <a:endParaRPr lang="ru-RU" sz="2400">
              <a:solidFill>
                <a:srgbClr val="111111"/>
              </a:solidFill>
              <a:latin typeface="+mj-lt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111111"/>
                </a:solidFill>
                <a:latin typeface="+mj-lt"/>
                <a:cs typeface="Times New Roman"/>
              </a:rPr>
              <a:t>2.</a:t>
            </a:r>
            <a:r>
              <a:rPr lang="ru-RU" sz="2400">
                <a:latin typeface="+mj-lt"/>
                <a:cs typeface="Times New Roman"/>
              </a:rPr>
              <a:t> Около 5% гепатоцеллюлярного рака связаны с афлатоксином – крайне ядовитым веществом, которое вырабатывают грибки, паразитирующие на арахисе, кунжуте, подсолнечных семечках, кукурузе, рисе и других культурах. Жители цивилизованных стран сталкиваются с ним нечасто, но он, тем не менее, весьма опасен, если съесть зараженные таким грибком продукты: яд необратимо повреждает клетки печени</a:t>
            </a:r>
            <a:r>
              <a:rPr lang="ru-RU" sz="2400">
                <a:solidFill>
                  <a:srgbClr val="111111"/>
                </a:solidFill>
                <a:latin typeface="+mj-lt"/>
                <a:cs typeface="Times New Roman"/>
              </a:rPr>
              <a:t> </a:t>
            </a:r>
            <a:endParaRPr/>
          </a:p>
          <a:p>
            <a:pPr>
              <a:defRPr/>
            </a:pPr>
            <a:endParaRPr lang="ru-RU" sz="2400">
              <a:solidFill>
                <a:srgbClr val="111111"/>
              </a:solidFill>
              <a:latin typeface="+mj-lt"/>
              <a:cs typeface="Times New Roman"/>
            </a:endParaRPr>
          </a:p>
          <a:p>
            <a:pPr>
              <a:defRPr/>
            </a:pPr>
            <a:r>
              <a:rPr lang="ru-RU" sz="2400">
                <a:solidFill>
                  <a:srgbClr val="111111"/>
                </a:solidFill>
                <a:latin typeface="+mj-lt"/>
                <a:cs typeface="Times New Roman"/>
              </a:rPr>
              <a:t>3.</a:t>
            </a:r>
            <a:r>
              <a:rPr lang="ru-RU" sz="2400">
                <a:latin typeface="+mj-lt"/>
                <a:cs typeface="Times New Roman"/>
              </a:rPr>
              <a:t> Сделать прививку от гепатита B и ежегодно проверяться на наличие гепатита C.</a:t>
            </a:r>
            <a:endParaRPr/>
          </a:p>
          <a:p>
            <a:pPr>
              <a:defRPr/>
            </a:pPr>
            <a:endParaRPr lang="ru-RU" sz="2400">
              <a:latin typeface="+mj-lt"/>
              <a:cs typeface="Times New Roman"/>
            </a:endParaRPr>
          </a:p>
          <a:p>
            <a:pPr>
              <a:defRPr/>
            </a:pPr>
            <a:r>
              <a:rPr lang="ru-RU" sz="2400">
                <a:latin typeface="+mj-lt"/>
              </a:rPr>
              <a:t>4.Регулярно проверяться – принципиальная основа основ успешной профилактики, или, как минимум, ранней диагностики (а значит, эффективного лечения).</a:t>
            </a:r>
            <a:endParaRPr lang="ru-RU" sz="2400">
              <a:latin typeface="+mj-lt"/>
              <a:cs typeface="Times New Roman"/>
            </a:endParaRPr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Печень — это центральная химическая лаборатория организма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993899"/>
            <a:ext cx="7162800" cy="4183063"/>
          </a:xfrm>
        </p:spPr>
        <p:txBody>
          <a:bodyPr/>
          <a:lstStyle/>
          <a:p>
            <a:pPr>
              <a:defRPr/>
            </a:pPr>
            <a:r>
              <a:rPr lang="ru-RU"/>
              <a:t>фабрика по производству белков, гормонов, гликогена, холестерина и мочевины;</a:t>
            </a:r>
            <a:endParaRPr/>
          </a:p>
          <a:p>
            <a:pPr>
              <a:defRPr/>
            </a:pPr>
            <a:r>
              <a:rPr lang="ru-RU"/>
              <a:t>склад для хранения глюкозы, железа, минералов и витаминов;</a:t>
            </a:r>
            <a:endParaRPr/>
          </a:p>
          <a:p>
            <a:pPr>
              <a:defRPr/>
            </a:pPr>
            <a:r>
              <a:rPr lang="ru-RU"/>
              <a:t>выработка за сутки почти литра желчи и пропускание через себя около 2000 литров крови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241300" y="6007397"/>
            <a:ext cx="1209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latin typeface="Roboto"/>
              </a:rPr>
              <a:t>Из-за того что этот орган такой многозадачный и такой сложный, он является одним из самых уязвимых в нашем теле, поэтому болезни печени очень опасны.</a:t>
            </a:r>
            <a:endParaRPr lang="ru-RU"/>
          </a:p>
        </p:txBody>
      </p:sp>
      <p:pic>
        <p:nvPicPr>
          <p:cNvPr id="7" name="Picture 2" descr="https://pbs.twimg.com/media/Dj-8apIXsAEZmTL.jpg:large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93858" y="1854199"/>
            <a:ext cx="4258441" cy="3193831"/>
          </a:xfrm>
          <a:prstGeom prst="rect">
            <a:avLst/>
          </a:prstGeom>
          <a:noFill/>
        </p:spPr>
      </p:pic>
      <p:pic>
        <p:nvPicPr>
          <p:cNvPr id="8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9077" y="0"/>
            <a:ext cx="7033846" cy="6858000"/>
          </a:xfrm>
          <a:prstGeom prst="rect">
            <a:avLst/>
          </a:prstGeom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0" y="5308599"/>
            <a:ext cx="12192000" cy="20574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2600"/>
              <a:t>Внутри печени находятся синусоиды – специальные капилляры, в которых артериальная кровь смешивается с венозной и уже эта смесь «фильтруется» гепатоцитами (клетками печеночной ткани): полезные и питательные вещества запасаются, токсины в результате сложных химических реакций обезвреживаются. Затем кровь, прошедшая все этапы «обработки», попадает в печеночную вену и возвращается к сердцу.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26241" y="508000"/>
            <a:ext cx="6859120" cy="4800599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3262568" y="0"/>
            <a:ext cx="613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Схема кровообращения в печени</a:t>
            </a:r>
            <a:endParaRPr lang="ru-RU" sz="2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59055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в печени постоянно находится литр крови на экстренный случай;</a:t>
            </a:r>
            <a:endParaRPr/>
          </a:p>
          <a:p>
            <a:pPr algn="just">
              <a:defRPr/>
            </a:pPr>
            <a:r>
              <a:rPr lang="ru-RU"/>
              <a:t>за одну минуту здесь происходит 20 млн химических реакций;</a:t>
            </a:r>
            <a:endParaRPr/>
          </a:p>
          <a:p>
            <a:pPr algn="just">
              <a:defRPr/>
            </a:pPr>
            <a:r>
              <a:rPr lang="ru-RU"/>
              <a:t>именно печень регулирует температуру тела;</a:t>
            </a:r>
            <a:endParaRPr/>
          </a:p>
          <a:p>
            <a:pPr algn="just">
              <a:defRPr/>
            </a:pPr>
            <a:r>
              <a:rPr lang="ru-RU"/>
              <a:t>человек может жить без почки, части желудка или кишечника и даже без одного легкого. Но без печени — сразу умрет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Интересно</a:t>
            </a:r>
          </a:p>
        </p:txBody>
      </p:sp>
      <p:pic>
        <p:nvPicPr>
          <p:cNvPr id="6" name="Picture 2" descr="https://pbs.twimg.com/media/Dj-8apIXsAEZmTL.jpg:large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03358" y="2031999"/>
            <a:ext cx="4258441" cy="3193831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pechen.ru/wp-content/uploads/2018/09/vosstanovlenie-pecheni-posle-alkogolya-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028608" y="1465261"/>
            <a:ext cx="4134784" cy="290353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Интересно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95002" y="4775199"/>
            <a:ext cx="12192000" cy="2492757"/>
          </a:xfrm>
        </p:spPr>
        <p:txBody>
          <a:bodyPr/>
          <a:lstStyle/>
          <a:p>
            <a:pPr>
              <a:defRPr/>
            </a:pPr>
            <a:r>
              <a:rPr lang="ru-RU"/>
              <a:t>Клетки печени обновляются каждые 300–500 дней. Если не использовать алкоголь, ограничить потребление жирного, острого, фастфуда, лекарств, то печень может быть полностью очищена через восемь недель. </a:t>
            </a:r>
            <a:r>
              <a:rPr lang="ru-RU">
                <a:solidFill>
                  <a:srgbClr val="111111"/>
                </a:solidFill>
              </a:rPr>
              <a:t>Печень имеет огромный запас прочности: чтобы справляться со своими обязанностями, ей бывает достаточно 15-20% здоровой паренхимы (ткани печени).</a:t>
            </a: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388679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Эти симптомы могут быть первыми признаками болезней печени: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600200"/>
            <a:ext cx="5181600" cy="4576763"/>
          </a:xfrm>
        </p:spPr>
        <p:txBody>
          <a:bodyPr/>
          <a:lstStyle/>
          <a:p>
            <a:pPr>
              <a:defRPr/>
            </a:pPr>
            <a:r>
              <a:rPr lang="ru-RU"/>
              <a:t>слабость;</a:t>
            </a:r>
            <a:endParaRPr/>
          </a:p>
          <a:p>
            <a:pPr>
              <a:defRPr/>
            </a:pPr>
            <a:r>
              <a:rPr lang="ru-RU"/>
              <a:t>упадок сил;</a:t>
            </a:r>
            <a:endParaRPr/>
          </a:p>
          <a:p>
            <a:pPr>
              <a:defRPr/>
            </a:pPr>
            <a:r>
              <a:rPr lang="ru-RU"/>
              <a:t>бессонница;</a:t>
            </a:r>
            <a:endParaRPr/>
          </a:p>
          <a:p>
            <a:pPr>
              <a:defRPr/>
            </a:pPr>
            <a:r>
              <a:rPr lang="ru-RU"/>
              <a:t>тяжесть в правом подреберье;</a:t>
            </a:r>
            <a:endParaRPr/>
          </a:p>
          <a:p>
            <a:pPr>
              <a:defRPr/>
            </a:pPr>
            <a:r>
              <a:rPr lang="ru-RU"/>
              <a:t>горечь во рту.</a:t>
            </a:r>
            <a:endParaRPr/>
          </a:p>
          <a:p>
            <a:pPr>
              <a:defRPr/>
            </a:pPr>
            <a:r>
              <a:rPr lang="ru-RU"/>
              <a:t>сосудистые звездочки;</a:t>
            </a:r>
            <a:endParaRPr/>
          </a:p>
          <a:p>
            <a:pPr>
              <a:defRPr/>
            </a:pPr>
            <a:r>
              <a:rPr lang="ru-RU"/>
              <a:t>кровоподтеки;</a:t>
            </a:r>
            <a:endParaRPr/>
          </a:p>
          <a:p>
            <a:pPr>
              <a:defRPr/>
            </a:pPr>
            <a:r>
              <a:rPr lang="ru-RU"/>
              <a:t>желтуха;</a:t>
            </a:r>
            <a:endParaRPr/>
          </a:p>
          <a:p>
            <a:pPr>
              <a:defRPr/>
            </a:pPr>
            <a:r>
              <a:rPr lang="ru-RU"/>
              <a:t>отеки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s://pbs.twimg.com/media/Dj-8apIXsAEZmTL.jpg:large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73158" y="1690688"/>
            <a:ext cx="4258441" cy="3193831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2800"/>
              <a:t>Существует более сотни различных заболеваний печени: их симптомы могут включать желтуху (окрашивание кожи, слизистых оболочек, склер глаз в желтый цвет), а также потерю веса. Французы прозвали этот орган «железой настроения». </a:t>
            </a:r>
            <a:endParaRPr/>
          </a:p>
        </p:txBody>
      </p:sp>
      <p:pic>
        <p:nvPicPr>
          <p:cNvPr id="5" name="Picture 2" descr="https://webinfo.kz/wp-content/uploads/2019/06/webinfo.kz-22.06.2019-U38iQmjRfzodpz3DcJIfPccwagKH7r2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32100" y="1839157"/>
            <a:ext cx="7292974" cy="4769606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>
                    <a:lumMod val="50000"/>
                  </a:schemeClr>
                </a:solidFill>
              </a:rPr>
              <a:t>Гепатит</a:t>
            </a: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905000"/>
            <a:ext cx="5791200" cy="3454399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Острое или хроническое воспаление печеночной ткани, вызванное различными причинами: вирусными, токсическими, аутоиммунными и т. д. Существует пять основных вирусов гепатита, называемых типами A, B, C, D и E. Многие из этих состояний могут быть самоизлечивающимися, однако могут привести и к развитию фиброза (рубцевания), цирроза или рака печени.</a:t>
            </a:r>
            <a:endParaRPr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-2374900" y="-564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pic>
        <p:nvPicPr>
          <p:cNvPr id="7" name="Picture 2" descr="https://www.neboleem.net/images/stories3/anatomija/pechen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47346" y="1905000"/>
            <a:ext cx="4976354" cy="3012858"/>
          </a:xfrm>
          <a:prstGeom prst="rect">
            <a:avLst/>
          </a:prstGeom>
          <a:noFill/>
        </p:spPr>
      </p:pic>
      <p:pic>
        <p:nvPicPr>
          <p:cNvPr id="8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6"/>
          <p:cNvSpPr/>
          <p:nvPr/>
        </p:nvSpPr>
        <p:spPr bwMode="auto">
          <a:xfrm>
            <a:off x="196602" y="6230035"/>
            <a:ext cx="1209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111111"/>
                </a:solidFill>
                <a:latin typeface="-apple-system"/>
              </a:rPr>
              <a:t>Гепатит долгое время  не проявляет симптомов, и люди могут долгое время не знать, что являются носителями вируса.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1361</Words>
  <Application>Microsoft Office PowerPoint</Application>
  <DocSecurity>0</DocSecurity>
  <PresentationFormat>Широкоэкранный</PresentationFormat>
  <Paragraphs>85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-apple-system</vt:lpstr>
      <vt:lpstr>Arial</vt:lpstr>
      <vt:lpstr>Calibri</vt:lpstr>
      <vt:lpstr>Calibri Light</vt:lpstr>
      <vt:lpstr>Roboto</vt:lpstr>
      <vt:lpstr>Times New Roman</vt:lpstr>
      <vt:lpstr>Тема Office</vt:lpstr>
      <vt:lpstr>КАКИЕ МОГУТ БЫТЬ ЗАБОЛЕВАНИЯ ПЕЧЕНИ?</vt:lpstr>
      <vt:lpstr>Печень — самый крупный непарный орган человеческого организма. Анатомически состоит из двух долей. Правая доля больше — она занимает примерно 60% от всего объема органа.</vt:lpstr>
      <vt:lpstr>Печень — это центральная химическая лаборатория организма</vt:lpstr>
      <vt:lpstr>Презентация PowerPoint</vt:lpstr>
      <vt:lpstr>Интересно</vt:lpstr>
      <vt:lpstr>Интересно</vt:lpstr>
      <vt:lpstr>Эти симптомы могут быть первыми признаками болезней печени: </vt:lpstr>
      <vt:lpstr>Существует более сотни различных заболеваний печени: их симптомы могут включать желтуху (окрашивание кожи, слизистых оболочек, склер глаз в желтый цвет), а также потерю веса. Французы прозвали этот орган «железой настроения». </vt:lpstr>
      <vt:lpstr>Гепатит</vt:lpstr>
      <vt:lpstr>Презентация PowerPoint</vt:lpstr>
      <vt:lpstr>Алкогольная болезнь печени </vt:lpstr>
      <vt:lpstr>Презентация PowerPoint</vt:lpstr>
      <vt:lpstr>Ожирение печени </vt:lpstr>
      <vt:lpstr>Наследственные заболевания </vt:lpstr>
      <vt:lpstr>Наследственные заболевания</vt:lpstr>
      <vt:lpstr>Семейная амилоидная полинейропатия </vt:lpstr>
      <vt:lpstr>Синдром Жильберта </vt:lpstr>
      <vt:lpstr>Опухоли печени, или метастазы </vt:lpstr>
      <vt:lpstr>Фиброз и цирроз </vt:lpstr>
      <vt:lpstr>Основные причины, которые приводят к циррозу печени: </vt:lpstr>
      <vt:lpstr>Клеточная терапия цирроза </vt:lpstr>
      <vt:lpstr>Первичный билиарный цирроз </vt:lpstr>
      <vt:lpstr>Первичный склерозирующий холангит </vt:lpstr>
      <vt:lpstr>Фасциолез </vt:lpstr>
      <vt:lpstr>Практически все злокачественные новообразования метастазируют именно в печень. Рак толстой кишки (колоректальный рак) делает это в 50% случаев. В 30% случаев здесь возникают метастатические поражения при меланоме и раке молочной железы. </vt:lpstr>
      <vt:lpstr>Опухоли  сами по себе не болят, а просто используют ресурс здоровых тканей. Пораженная опухолью печень может вообще не подавать сигналов до тех пор, пока заболевание не затронет более половины органа – а это III-IV стадия: 58% первичных опухолей печени выявляются в России в состоянии запущенного процесса</vt:lpstr>
      <vt:lpstr>«Золотой стандарт»  МРТ с использованием гепатотропных контрастных веществ (Примовист)</vt:lpstr>
      <vt:lpstr>Фиброэластометрия</vt:lpstr>
      <vt:lpstr>Как сберечь печень?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МОГУТ БЫТЬ ЗАБОЛЕВАНИЯ ПЕЧЕНИ?</dc:title>
  <dc:subject/>
  <dc:creator>denis</dc:creator>
  <cp:keywords/>
  <dc:description/>
  <cp:lastModifiedBy>Наталья Епифанова</cp:lastModifiedBy>
  <cp:revision>26</cp:revision>
  <dcterms:created xsi:type="dcterms:W3CDTF">2020-02-14T12:09:08Z</dcterms:created>
  <dcterms:modified xsi:type="dcterms:W3CDTF">2021-07-29T15:04:39Z</dcterms:modified>
  <cp:category/>
  <dc:identifier/>
  <cp:contentStatus/>
  <dc:language/>
  <cp:version/>
</cp:coreProperties>
</file>